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roid Serif" panose="02020600060500020200" pitchFamily="18" charset="0"/>
      <p:regular r:id="rId12"/>
    </p:embeddedFont>
    <p:embeddedFont>
      <p:font typeface="Droid Serif Italics" panose="02020600060500090200" pitchFamily="18" charset="0"/>
      <p:regular r:id="rId13"/>
      <p:italic r:id="rId14"/>
    </p:embeddedFont>
    <p:embeddedFont>
      <p:font typeface="Montserrat Classic" pitchFamily="2" charset="77"/>
      <p:regular r:id="rId15"/>
    </p:embeddedFont>
    <p:embeddedFont>
      <p:font typeface="Montserrat Classic Bold" pitchFamily="2" charset="77"/>
      <p:regular r:id="rId16"/>
      <p:bold r:id="rId17"/>
    </p:embeddedFont>
    <p:embeddedFont>
      <p:font typeface="Montserrat Light" pitchFamily="2" charset="77"/>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1" autoAdjust="0"/>
    <p:restoredTop sz="94626" autoAdjust="0"/>
  </p:normalViewPr>
  <p:slideViewPr>
    <p:cSldViewPr>
      <p:cViewPr varScale="1">
        <p:scale>
          <a:sx n="42" d="100"/>
          <a:sy n="42" d="100"/>
        </p:scale>
        <p:origin x="184" y="1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hyperlink" Target="https://www.thecreativemomentum.com/blog/5-components-on-designing-the-ideal-navigation-bar" TargetMode="External"/><Relationship Id="rId2" Type="http://schemas.openxmlformats.org/officeDocument/2006/relationships/hyperlink" Target="https://www.linkedin.com/company/kelston-marketing/posts/?feedView=all" TargetMode="External"/><Relationship Id="rId1" Type="http://schemas.openxmlformats.org/officeDocument/2006/relationships/slideLayout" Target="../slideLayouts/slideLayout7.xml"/><Relationship Id="rId5" Type="http://schemas.openxmlformats.org/officeDocument/2006/relationships/hyperlink" Target="https://retainmedia.com.au/seo-insights/the-value-of-links/" TargetMode="External"/><Relationship Id="rId4" Type="http://schemas.openxmlformats.org/officeDocument/2006/relationships/hyperlink" Target="https://www.forbes.com/councils/forbesbusinesscouncil/2024/10/09/the-power-of-social-media-in-modern-marke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youtu.be/pauKJvCuUw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grpSp>
        <p:nvGrpSpPr>
          <p:cNvPr id="3" name="Group 3"/>
          <p:cNvGrpSpPr/>
          <p:nvPr/>
        </p:nvGrpSpPr>
        <p:grpSpPr>
          <a:xfrm>
            <a:off x="13935546" y="5376611"/>
            <a:ext cx="3855586" cy="3855571"/>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9267" b="-9267"/>
              </a:stretch>
            </a:blipFill>
          </p:spPr>
          <p:txBody>
            <a:bodyPr/>
            <a:lstStyle/>
            <a:p>
              <a:endParaRPr lang="en-US"/>
            </a:p>
          </p:txBody>
        </p:sp>
      </p:grpSp>
      <p:sp>
        <p:nvSpPr>
          <p:cNvPr id="5" name="Freeform 5"/>
          <p:cNvSpPr/>
          <p:nvPr/>
        </p:nvSpPr>
        <p:spPr>
          <a:xfrm>
            <a:off x="5199923" y="732040"/>
            <a:ext cx="9068418" cy="9113988"/>
          </a:xfrm>
          <a:custGeom>
            <a:avLst/>
            <a:gdLst/>
            <a:ahLst/>
            <a:cxnLst/>
            <a:rect l="l" t="t" r="r" b="b"/>
            <a:pathLst>
              <a:path w="9068418" h="9113988">
                <a:moveTo>
                  <a:pt x="0" y="0"/>
                </a:moveTo>
                <a:lnTo>
                  <a:pt x="9068418" y="0"/>
                </a:lnTo>
                <a:lnTo>
                  <a:pt x="9068418" y="9113987"/>
                </a:lnTo>
                <a:lnTo>
                  <a:pt x="0" y="9113987"/>
                </a:lnTo>
                <a:lnTo>
                  <a:pt x="0"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402851" y="2664120"/>
            <a:ext cx="9412889" cy="1888237"/>
          </a:xfrm>
          <a:prstGeom prst="rect">
            <a:avLst/>
          </a:prstGeom>
        </p:spPr>
        <p:txBody>
          <a:bodyPr lIns="0" tIns="0" rIns="0" bIns="0" rtlCol="0" anchor="t">
            <a:spAutoFit/>
          </a:bodyPr>
          <a:lstStyle/>
          <a:p>
            <a:pPr algn="l">
              <a:lnSpc>
                <a:spcPts val="7565"/>
              </a:lnSpc>
            </a:pPr>
            <a:r>
              <a:rPr lang="en-US" sz="5819" spc="581">
                <a:solidFill>
                  <a:srgbClr val="FFFFFF"/>
                </a:solidFill>
                <a:latin typeface="Montserrat Classic"/>
                <a:ea typeface="Montserrat Classic"/>
                <a:cs typeface="Montserrat Classic"/>
                <a:sym typeface="Montserrat Classic"/>
              </a:rPr>
              <a:t>USABILITY TESTING IN ACTION</a:t>
            </a:r>
          </a:p>
        </p:txBody>
      </p:sp>
      <p:sp>
        <p:nvSpPr>
          <p:cNvPr id="7" name="TextBox 7"/>
          <p:cNvSpPr txBox="1"/>
          <p:nvPr/>
        </p:nvSpPr>
        <p:spPr>
          <a:xfrm>
            <a:off x="327448" y="4844010"/>
            <a:ext cx="5680705" cy="3688289"/>
          </a:xfrm>
          <a:prstGeom prst="rect">
            <a:avLst/>
          </a:prstGeom>
        </p:spPr>
        <p:txBody>
          <a:bodyPr lIns="0" tIns="0" rIns="0" bIns="0" rtlCol="0" anchor="t">
            <a:spAutoFit/>
          </a:bodyPr>
          <a:lstStyle/>
          <a:p>
            <a:pPr algn="l">
              <a:lnSpc>
                <a:spcPts val="3576"/>
              </a:lnSpc>
            </a:pPr>
            <a:r>
              <a:rPr lang="en-US" sz="2466" i="1" spc="123">
                <a:solidFill>
                  <a:srgbClr val="FFFFFF"/>
                </a:solidFill>
                <a:latin typeface="Droid Serif Italics"/>
                <a:ea typeface="Droid Serif Italics"/>
                <a:cs typeface="Droid Serif Italics"/>
                <a:sym typeface="Droid Serif Italics"/>
              </a:rPr>
              <a:t>By: Robert Warren</a:t>
            </a:r>
          </a:p>
          <a:p>
            <a:pPr algn="l">
              <a:lnSpc>
                <a:spcPts val="3576"/>
              </a:lnSpc>
            </a:pPr>
            <a:r>
              <a:rPr lang="en-US" sz="2466" i="1" spc="123">
                <a:solidFill>
                  <a:srgbClr val="FFFFFF"/>
                </a:solidFill>
                <a:latin typeface="Droid Serif Italics"/>
                <a:ea typeface="Droid Serif Italics"/>
                <a:cs typeface="Droid Serif Italics"/>
                <a:sym typeface="Droid Serif Italics"/>
              </a:rPr>
              <a:t>Full Sail Digital Marketing M.S. </a:t>
            </a:r>
          </a:p>
          <a:p>
            <a:pPr algn="l">
              <a:lnSpc>
                <a:spcPts val="3576"/>
              </a:lnSpc>
            </a:pPr>
            <a:r>
              <a:rPr lang="en-US" sz="2466" i="1" spc="123">
                <a:solidFill>
                  <a:srgbClr val="FFFFFF"/>
                </a:solidFill>
                <a:latin typeface="Droid Serif Italics"/>
                <a:ea typeface="Droid Serif Italics"/>
                <a:cs typeface="Droid Serif Italics"/>
                <a:sym typeface="Droid Serif Italics"/>
              </a:rPr>
              <a:t>Digital Design and Usability</a:t>
            </a:r>
          </a:p>
          <a:p>
            <a:pPr algn="l">
              <a:lnSpc>
                <a:spcPts val="3576"/>
              </a:lnSpc>
            </a:pPr>
            <a:r>
              <a:rPr lang="en-US" sz="2466" i="1" spc="123">
                <a:solidFill>
                  <a:srgbClr val="FFFFFF"/>
                </a:solidFill>
                <a:latin typeface="Droid Serif Italics"/>
                <a:ea typeface="Droid Serif Italics"/>
                <a:cs typeface="Droid Serif Italics"/>
                <a:sym typeface="Droid Serif Italics"/>
              </a:rPr>
              <a:t>Professor: Vidal Fonseca</a:t>
            </a:r>
          </a:p>
          <a:p>
            <a:pPr algn="l">
              <a:lnSpc>
                <a:spcPts val="3576"/>
              </a:lnSpc>
            </a:pPr>
            <a:endParaRPr lang="en-US" sz="2466" i="1" spc="123">
              <a:solidFill>
                <a:srgbClr val="FFFFFF"/>
              </a:solidFill>
              <a:latin typeface="Droid Serif Italics"/>
              <a:ea typeface="Droid Serif Italics"/>
              <a:cs typeface="Droid Serif Italics"/>
              <a:sym typeface="Droid Serif Italics"/>
            </a:endParaRPr>
          </a:p>
          <a:p>
            <a:pPr algn="l">
              <a:lnSpc>
                <a:spcPts val="1854"/>
              </a:lnSpc>
            </a:pPr>
            <a:r>
              <a:rPr lang="en-US" sz="1278" i="1" spc="63">
                <a:solidFill>
                  <a:srgbClr val="FFFFFF"/>
                </a:solidFill>
                <a:latin typeface="Droid Serif Italics"/>
                <a:ea typeface="Droid Serif Italics"/>
                <a:cs typeface="Droid Serif Italics"/>
                <a:sym typeface="Droid Serif Italics"/>
              </a:rPr>
              <a:t>Disclaimer: This presentation is a component of my Master of Science program at Full Sail University. This graduate program culminates with a comprehensive Digital Marketing plan for a student-selected case study organization. While my coursework utilizes a real organization, it is not directly reflective of or approved by them.</a:t>
            </a:r>
          </a:p>
        </p:txBody>
      </p:sp>
      <p:sp>
        <p:nvSpPr>
          <p:cNvPr id="8" name="TextBox 8"/>
          <p:cNvSpPr txBox="1"/>
          <p:nvPr/>
        </p:nvSpPr>
        <p:spPr>
          <a:xfrm>
            <a:off x="503989" y="674422"/>
            <a:ext cx="10236435" cy="406994"/>
          </a:xfrm>
          <a:prstGeom prst="rect">
            <a:avLst/>
          </a:prstGeom>
        </p:spPr>
        <p:txBody>
          <a:bodyPr lIns="0" tIns="0" rIns="0" bIns="0" rtlCol="0" anchor="t">
            <a:spAutoFit/>
          </a:bodyPr>
          <a:lstStyle/>
          <a:p>
            <a:pPr algn="l">
              <a:lnSpc>
                <a:spcPts val="3206"/>
              </a:lnSpc>
            </a:pPr>
            <a:r>
              <a:rPr lang="en-US" sz="2466" spc="246">
                <a:solidFill>
                  <a:srgbClr val="FFFFFF"/>
                </a:solidFill>
                <a:latin typeface="Montserrat Light"/>
                <a:ea typeface="Montserrat Light"/>
                <a:cs typeface="Montserrat Light"/>
                <a:sym typeface="Montserrat Light"/>
              </a:rPr>
              <a:t>KELSTON MARKETING </a:t>
            </a:r>
          </a:p>
        </p:txBody>
      </p:sp>
      <p:sp>
        <p:nvSpPr>
          <p:cNvPr id="9" name="TextBox 9"/>
          <p:cNvSpPr txBox="1"/>
          <p:nvPr/>
        </p:nvSpPr>
        <p:spPr>
          <a:xfrm>
            <a:off x="14268341" y="9356006"/>
            <a:ext cx="3294371" cy="490021"/>
          </a:xfrm>
          <a:prstGeom prst="rect">
            <a:avLst/>
          </a:prstGeom>
        </p:spPr>
        <p:txBody>
          <a:bodyPr lIns="0" tIns="0" rIns="0" bIns="0" rtlCol="0" anchor="t">
            <a:spAutoFit/>
          </a:bodyPr>
          <a:lstStyle/>
          <a:p>
            <a:pPr algn="ctr">
              <a:lnSpc>
                <a:spcPts val="1981"/>
              </a:lnSpc>
            </a:pPr>
            <a:r>
              <a:rPr lang="en-US" sz="1366" i="1" spc="68">
                <a:solidFill>
                  <a:srgbClr val="FFFFFF"/>
                </a:solidFill>
                <a:latin typeface="Droid Serif Italics"/>
                <a:ea typeface="Droid Serif Italics"/>
                <a:cs typeface="Droid Serif Italics"/>
                <a:sym typeface="Droid Serif Italics"/>
              </a:rPr>
              <a:t>Stephanie Cross, Kelstons Founder</a:t>
            </a:r>
          </a:p>
          <a:p>
            <a:pPr algn="ctr">
              <a:lnSpc>
                <a:spcPts val="1981"/>
              </a:lnSpc>
            </a:pPr>
            <a:r>
              <a:rPr lang="en-US" sz="1366" i="1" spc="68">
                <a:solidFill>
                  <a:srgbClr val="FFFFFF"/>
                </a:solidFill>
                <a:latin typeface="Droid Serif Italics"/>
                <a:ea typeface="Droid Serif Italics"/>
                <a:cs typeface="Droid Serif Italics"/>
                <a:sym typeface="Droid Serif Italics"/>
              </a:rPr>
              <a:t>(Kelston Marketing, 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sp>
        <p:nvSpPr>
          <p:cNvPr id="2" name="TextBox 2"/>
          <p:cNvSpPr txBox="1"/>
          <p:nvPr/>
        </p:nvSpPr>
        <p:spPr>
          <a:xfrm>
            <a:off x="6119644" y="723900"/>
            <a:ext cx="6048711" cy="1576069"/>
          </a:xfrm>
          <a:prstGeom prst="rect">
            <a:avLst/>
          </a:prstGeom>
        </p:spPr>
        <p:txBody>
          <a:bodyPr lIns="0" tIns="0" rIns="0" bIns="0" rtlCol="0" anchor="t">
            <a:spAutoFit/>
          </a:bodyPr>
          <a:lstStyle/>
          <a:p>
            <a:pPr algn="ctr">
              <a:lnSpc>
                <a:spcPts val="12880"/>
              </a:lnSpc>
            </a:pPr>
            <a:r>
              <a:rPr lang="en-US" sz="9200" b="1" dirty="0">
                <a:solidFill>
                  <a:srgbClr val="FFFFFF"/>
                </a:solidFill>
                <a:latin typeface="Montserrat Classic Bold"/>
                <a:ea typeface="Montserrat Classic Bold"/>
                <a:cs typeface="Montserrat Classic Bold"/>
                <a:sym typeface="Montserrat Classic Bold"/>
              </a:rPr>
              <a:t>Citations</a:t>
            </a:r>
          </a:p>
        </p:txBody>
      </p:sp>
      <p:sp>
        <p:nvSpPr>
          <p:cNvPr id="3" name="TextBox 3"/>
          <p:cNvSpPr txBox="1"/>
          <p:nvPr/>
        </p:nvSpPr>
        <p:spPr>
          <a:xfrm>
            <a:off x="381000" y="2705100"/>
            <a:ext cx="16943681" cy="4421980"/>
          </a:xfrm>
          <a:prstGeom prst="rect">
            <a:avLst/>
          </a:prstGeom>
        </p:spPr>
        <p:txBody>
          <a:bodyPr lIns="0" tIns="0" rIns="0" bIns="0" rtlCol="0" anchor="t">
            <a:spAutoFit/>
          </a:bodyPr>
          <a:lstStyle/>
          <a:p>
            <a:pPr marL="453384" lvl="1" indent="-226692" algn="l">
              <a:lnSpc>
                <a:spcPts val="2939"/>
              </a:lnSpc>
              <a:buFont typeface="Arial"/>
              <a:buChar char="•"/>
            </a:pPr>
            <a:r>
              <a:rPr lang="en-US" sz="2099" dirty="0">
                <a:solidFill>
                  <a:srgbClr val="FFFFFF"/>
                </a:solidFill>
                <a:latin typeface="Montserrat Classic"/>
                <a:ea typeface="Montserrat Classic"/>
                <a:cs typeface="Montserrat Classic"/>
                <a:sym typeface="Montserrat Classic"/>
              </a:rPr>
              <a:t>Kelston - Brand Development and Marketing Studio — Kelston | Marketing and Branding Studio in Southlake, TX. (n.d.). Kelston | Marketing and Branding Studio in Southlake, TX. https://</a:t>
            </a:r>
            <a:r>
              <a:rPr lang="en-US" sz="2099" dirty="0" err="1">
                <a:solidFill>
                  <a:srgbClr val="FFFFFF"/>
                </a:solidFill>
                <a:latin typeface="Montserrat Classic"/>
                <a:ea typeface="Montserrat Classic"/>
                <a:cs typeface="Montserrat Classic"/>
                <a:sym typeface="Montserrat Classic"/>
              </a:rPr>
              <a:t>www.kelstonmarketing.com</a:t>
            </a:r>
            <a:r>
              <a:rPr lang="en-US" sz="2099" dirty="0">
                <a:solidFill>
                  <a:srgbClr val="FFFFFF"/>
                </a:solidFill>
                <a:latin typeface="Montserrat Classic"/>
                <a:ea typeface="Montserrat Classic"/>
                <a:cs typeface="Montserrat Classic"/>
                <a:sym typeface="Montserrat Classic"/>
              </a:rPr>
              <a:t>/services</a:t>
            </a:r>
          </a:p>
          <a:p>
            <a:pPr marL="453384" lvl="1" indent="-226692" algn="l">
              <a:lnSpc>
                <a:spcPts val="2939"/>
              </a:lnSpc>
              <a:buFont typeface="Arial"/>
              <a:buChar char="•"/>
            </a:pPr>
            <a:r>
              <a:rPr lang="en-US" sz="2099" dirty="0">
                <a:solidFill>
                  <a:srgbClr val="FFFFFF"/>
                </a:solidFill>
                <a:latin typeface="Montserrat Classic"/>
                <a:ea typeface="Montserrat Classic"/>
                <a:cs typeface="Montserrat Classic"/>
                <a:sym typeface="Montserrat Classic"/>
              </a:rPr>
              <a:t>Kelston | Branding &amp; Design (@</a:t>
            </a:r>
            <a:r>
              <a:rPr lang="en-US" sz="2099" dirty="0" err="1">
                <a:solidFill>
                  <a:srgbClr val="FFFFFF"/>
                </a:solidFill>
                <a:latin typeface="Montserrat Classic"/>
                <a:ea typeface="Montserrat Classic"/>
                <a:cs typeface="Montserrat Classic"/>
                <a:sym typeface="Montserrat Classic"/>
              </a:rPr>
              <a:t>kelstoncreative</a:t>
            </a:r>
            <a:r>
              <a:rPr lang="en-US" sz="2099" dirty="0">
                <a:solidFill>
                  <a:srgbClr val="FFFFFF"/>
                </a:solidFill>
                <a:latin typeface="Montserrat Classic"/>
                <a:ea typeface="Montserrat Classic"/>
                <a:cs typeface="Montserrat Classic"/>
                <a:sym typeface="Montserrat Classic"/>
              </a:rPr>
              <a:t>) • Instagram photos and videos. (n.d.). https://</a:t>
            </a:r>
            <a:r>
              <a:rPr lang="en-US" sz="2099" dirty="0" err="1">
                <a:solidFill>
                  <a:srgbClr val="FFFFFF"/>
                </a:solidFill>
                <a:latin typeface="Montserrat Classic"/>
                <a:ea typeface="Montserrat Classic"/>
                <a:cs typeface="Montserrat Classic"/>
                <a:sym typeface="Montserrat Classic"/>
              </a:rPr>
              <a:t>www.instagram.com</a:t>
            </a:r>
            <a:r>
              <a:rPr lang="en-US" sz="2099" dirty="0">
                <a:solidFill>
                  <a:srgbClr val="FFFFFF"/>
                </a:solidFill>
                <a:latin typeface="Montserrat Classic"/>
                <a:ea typeface="Montserrat Classic"/>
                <a:cs typeface="Montserrat Classic"/>
                <a:sym typeface="Montserrat Classic"/>
              </a:rPr>
              <a:t>/</a:t>
            </a:r>
            <a:r>
              <a:rPr lang="en-US" sz="2099" dirty="0" err="1">
                <a:solidFill>
                  <a:srgbClr val="FFFFFF"/>
                </a:solidFill>
                <a:latin typeface="Montserrat Classic"/>
                <a:ea typeface="Montserrat Classic"/>
                <a:cs typeface="Montserrat Classic"/>
                <a:sym typeface="Montserrat Classic"/>
              </a:rPr>
              <a:t>kelstoncreative</a:t>
            </a:r>
            <a:r>
              <a:rPr lang="en-US" sz="2099" dirty="0">
                <a:solidFill>
                  <a:srgbClr val="FFFFFF"/>
                </a:solidFill>
                <a:latin typeface="Montserrat Classic"/>
                <a:ea typeface="Montserrat Classic"/>
                <a:cs typeface="Montserrat Classic"/>
                <a:sym typeface="Montserrat Classic"/>
              </a:rPr>
              <a:t>/</a:t>
            </a:r>
          </a:p>
          <a:p>
            <a:pPr marL="453384" lvl="1" indent="-226692" algn="l">
              <a:lnSpc>
                <a:spcPts val="2939"/>
              </a:lnSpc>
              <a:buFont typeface="Arial"/>
              <a:buChar char="•"/>
            </a:pPr>
            <a:r>
              <a:rPr lang="en-US" sz="2099" dirty="0">
                <a:solidFill>
                  <a:srgbClr val="FFFFFF"/>
                </a:solidFill>
                <a:latin typeface="Montserrat Classic"/>
                <a:ea typeface="Montserrat Classic"/>
                <a:cs typeface="Montserrat Classic"/>
                <a:sym typeface="Montserrat Classic"/>
              </a:rPr>
              <a:t>Kelston: Posts | LinkedIn. (n.d.). </a:t>
            </a:r>
            <a:r>
              <a:rPr lang="en-US" sz="2099" dirty="0">
                <a:solidFill>
                  <a:srgbClr val="FFFFFF"/>
                </a:solidFill>
                <a:latin typeface="Montserrat Classic"/>
                <a:ea typeface="Montserrat Classic"/>
                <a:cs typeface="Montserrat Classic"/>
                <a:sym typeface="Montserrat Classic"/>
                <a:hlinkClick r:id="rId2"/>
              </a:rPr>
              <a:t>https://www.linkedin.com/company/kelston-marketing/posts/?feedView=all</a:t>
            </a:r>
            <a:endParaRPr lang="en-US" sz="2099" dirty="0">
              <a:solidFill>
                <a:srgbClr val="FFFFFF"/>
              </a:solidFill>
              <a:latin typeface="Montserrat Classic"/>
              <a:ea typeface="Montserrat Classic"/>
              <a:cs typeface="Montserrat Classic"/>
              <a:sym typeface="Montserrat Classic"/>
            </a:endParaRPr>
          </a:p>
          <a:p>
            <a:pPr marL="453384" lvl="1" indent="-226692" algn="l">
              <a:lnSpc>
                <a:spcPts val="2939"/>
              </a:lnSpc>
              <a:buFont typeface="Arial"/>
              <a:buChar char="•"/>
            </a:pPr>
            <a:r>
              <a:rPr lang="en-US" sz="2099" dirty="0">
                <a:solidFill>
                  <a:srgbClr val="FFFFFF"/>
                </a:solidFill>
                <a:latin typeface="Montserrat Classic"/>
                <a:ea typeface="Montserrat Classic"/>
                <a:cs typeface="Montserrat Classic"/>
                <a:sym typeface="Montserrat Classic"/>
              </a:rPr>
              <a:t>Stewart, M. (n.d.). Important considerations for and types of navigation menus. </a:t>
            </a:r>
            <a:r>
              <a:rPr lang="en-US" sz="2099" dirty="0">
                <a:solidFill>
                  <a:srgbClr val="FFFFFF"/>
                </a:solidFill>
                <a:latin typeface="Montserrat Classic"/>
                <a:ea typeface="Montserrat Classic"/>
                <a:cs typeface="Montserrat Classic"/>
                <a:sym typeface="Montserrat Classic"/>
                <a:hlinkClick r:id="rId3"/>
              </a:rPr>
              <a:t>https://www.thecreativemomentum.com/blog/5-components-on-designing-the-ideal-navigation-bar</a:t>
            </a:r>
            <a:r>
              <a:rPr lang="en-US" sz="2099" dirty="0">
                <a:solidFill>
                  <a:srgbClr val="FFFFFF"/>
                </a:solidFill>
                <a:latin typeface="Montserrat Classic"/>
                <a:ea typeface="Montserrat Classic"/>
                <a:cs typeface="Montserrat Classic"/>
                <a:sym typeface="Montserrat Classic"/>
              </a:rPr>
              <a:t> </a:t>
            </a:r>
          </a:p>
          <a:p>
            <a:pPr marL="453384" lvl="1" indent="-226692" algn="l">
              <a:lnSpc>
                <a:spcPts val="2939"/>
              </a:lnSpc>
              <a:buFont typeface="Arial"/>
              <a:buChar char="•"/>
            </a:pPr>
            <a:r>
              <a:rPr lang="en-US" sz="2099" dirty="0">
                <a:solidFill>
                  <a:srgbClr val="FFFFFF"/>
                </a:solidFill>
                <a:latin typeface="Montserrat Classic"/>
                <a:ea typeface="Montserrat Classic"/>
                <a:cs typeface="Montserrat Classic"/>
                <a:sym typeface="Montserrat Classic"/>
              </a:rPr>
              <a:t>Joshi, V. (2024, October 9). Council Post: The Power of Social Media in Modern Marketing. Forbes. </a:t>
            </a:r>
            <a:r>
              <a:rPr lang="en-US" sz="2099" dirty="0">
                <a:solidFill>
                  <a:srgbClr val="FFFFFF"/>
                </a:solidFill>
                <a:latin typeface="Montserrat Classic"/>
                <a:ea typeface="Montserrat Classic"/>
                <a:cs typeface="Montserrat Classic"/>
                <a:sym typeface="Montserrat Classic"/>
                <a:hlinkClick r:id="rId4"/>
              </a:rPr>
              <a:t>https://www.forbes.com/councils/forbesbusinesscouncil/2024/10/09/the-power-of-social-media-in-modern-marketing/</a:t>
            </a:r>
            <a:r>
              <a:rPr lang="en-US" sz="2099" dirty="0">
                <a:solidFill>
                  <a:srgbClr val="FFFFFF"/>
                </a:solidFill>
                <a:latin typeface="Montserrat Classic"/>
                <a:ea typeface="Montserrat Classic"/>
                <a:cs typeface="Montserrat Classic"/>
                <a:sym typeface="Montserrat Classic"/>
              </a:rPr>
              <a:t> </a:t>
            </a:r>
          </a:p>
          <a:p>
            <a:pPr marL="453384" lvl="1" indent="-226692" algn="l">
              <a:lnSpc>
                <a:spcPts val="2939"/>
              </a:lnSpc>
              <a:buFont typeface="Arial"/>
              <a:buChar char="•"/>
            </a:pPr>
            <a:r>
              <a:rPr lang="en-US" sz="2099" dirty="0" err="1">
                <a:solidFill>
                  <a:srgbClr val="FFFFFF"/>
                </a:solidFill>
                <a:latin typeface="Montserrat Classic"/>
                <a:ea typeface="Montserrat Classic"/>
                <a:cs typeface="Montserrat Classic"/>
                <a:sym typeface="Montserrat Classic"/>
              </a:rPr>
              <a:t>Adamnutter</a:t>
            </a:r>
            <a:r>
              <a:rPr lang="en-US" sz="2099" dirty="0">
                <a:solidFill>
                  <a:srgbClr val="FFFFFF"/>
                </a:solidFill>
                <a:latin typeface="Montserrat Classic"/>
                <a:ea typeface="Montserrat Classic"/>
                <a:cs typeface="Montserrat Classic"/>
                <a:sym typeface="Montserrat Classic"/>
              </a:rPr>
              <a:t>, &amp; </a:t>
            </a:r>
            <a:r>
              <a:rPr lang="en-US" sz="2099" dirty="0" err="1">
                <a:solidFill>
                  <a:srgbClr val="FFFFFF"/>
                </a:solidFill>
                <a:latin typeface="Montserrat Classic"/>
                <a:ea typeface="Montserrat Classic"/>
                <a:cs typeface="Montserrat Classic"/>
                <a:sym typeface="Montserrat Classic"/>
              </a:rPr>
              <a:t>Adamnutter</a:t>
            </a:r>
            <a:r>
              <a:rPr lang="en-US" sz="2099" dirty="0">
                <a:solidFill>
                  <a:srgbClr val="FFFFFF"/>
                </a:solidFill>
                <a:latin typeface="Montserrat Classic"/>
                <a:ea typeface="Montserrat Classic"/>
                <a:cs typeface="Montserrat Classic"/>
                <a:sym typeface="Montserrat Classic"/>
              </a:rPr>
              <a:t>. (2024, June 13). The Value of Links: Why They’re Important &amp; How to Get Them. Retain Media. </a:t>
            </a:r>
            <a:r>
              <a:rPr lang="en-US" sz="2099" dirty="0">
                <a:solidFill>
                  <a:srgbClr val="FFFFFF"/>
                </a:solidFill>
                <a:latin typeface="Montserrat Classic"/>
                <a:ea typeface="Montserrat Classic"/>
                <a:cs typeface="Montserrat Classic"/>
                <a:sym typeface="Montserrat Classic"/>
                <a:hlinkClick r:id="rId5"/>
              </a:rPr>
              <a:t>https://retainmedia.com.au/seo-insights/the-value-of-links/</a:t>
            </a:r>
            <a:r>
              <a:rPr lang="en-US" sz="2099" dirty="0">
                <a:solidFill>
                  <a:srgbClr val="FFFFFF"/>
                </a:solidFill>
                <a:latin typeface="Montserrat Classic"/>
                <a:ea typeface="Montserrat Classic"/>
                <a:cs typeface="Montserrat Classic"/>
                <a:sym typeface="Montserrat Classic"/>
              </a:rPr>
              <a:t> </a:t>
            </a:r>
          </a:p>
          <a:p>
            <a:pPr marL="453384" lvl="1" indent="-226692" algn="l">
              <a:lnSpc>
                <a:spcPts val="2939"/>
              </a:lnSpc>
              <a:buFont typeface="Arial"/>
              <a:buChar char="•"/>
            </a:pPr>
            <a:r>
              <a:rPr lang="en-US" sz="2099" dirty="0">
                <a:solidFill>
                  <a:srgbClr val="FFFFFF"/>
                </a:solidFill>
                <a:latin typeface="Montserrat Classic"/>
                <a:ea typeface="Montserrat Classic"/>
                <a:cs typeface="Montserrat Classic"/>
                <a:sym typeface="Montserrat Classic"/>
              </a:rPr>
              <a:t>ALL IMAGES ARE STOCK IMAGES FROM CANVA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sp>
        <p:nvSpPr>
          <p:cNvPr id="2" name="Freeform 2"/>
          <p:cNvSpPr/>
          <p:nvPr/>
        </p:nvSpPr>
        <p:spPr>
          <a:xfrm>
            <a:off x="255108" y="4642921"/>
            <a:ext cx="4835722" cy="4400507"/>
          </a:xfrm>
          <a:custGeom>
            <a:avLst/>
            <a:gdLst/>
            <a:ahLst/>
            <a:cxnLst/>
            <a:rect l="l" t="t" r="r" b="b"/>
            <a:pathLst>
              <a:path w="4835722" h="4400507">
                <a:moveTo>
                  <a:pt x="0" y="0"/>
                </a:moveTo>
                <a:lnTo>
                  <a:pt x="4835722" y="0"/>
                </a:lnTo>
                <a:lnTo>
                  <a:pt x="4835722" y="4400507"/>
                </a:lnTo>
                <a:lnTo>
                  <a:pt x="0" y="4400507"/>
                </a:lnTo>
                <a:lnTo>
                  <a:pt x="0" y="0"/>
                </a:lnTo>
                <a:close/>
              </a:path>
            </a:pathLst>
          </a:custGeom>
          <a:blipFill>
            <a:blip r:embed="rId2"/>
            <a:stretch>
              <a:fillRect/>
            </a:stretch>
          </a:blipFill>
        </p:spPr>
        <p:txBody>
          <a:bodyPr/>
          <a:lstStyle/>
          <a:p>
            <a:endParaRPr lang="en-US"/>
          </a:p>
        </p:txBody>
      </p:sp>
      <p:sp>
        <p:nvSpPr>
          <p:cNvPr id="3" name="Freeform 3"/>
          <p:cNvSpPr/>
          <p:nvPr/>
        </p:nvSpPr>
        <p:spPr>
          <a:xfrm>
            <a:off x="13460757" y="4642921"/>
            <a:ext cx="4229988" cy="4400507"/>
          </a:xfrm>
          <a:custGeom>
            <a:avLst/>
            <a:gdLst/>
            <a:ahLst/>
            <a:cxnLst/>
            <a:rect l="l" t="t" r="r" b="b"/>
            <a:pathLst>
              <a:path w="4229988" h="4400507">
                <a:moveTo>
                  <a:pt x="0" y="0"/>
                </a:moveTo>
                <a:lnTo>
                  <a:pt x="4229987" y="0"/>
                </a:lnTo>
                <a:lnTo>
                  <a:pt x="4229987" y="4400507"/>
                </a:lnTo>
                <a:lnTo>
                  <a:pt x="0" y="4400507"/>
                </a:lnTo>
                <a:lnTo>
                  <a:pt x="0" y="0"/>
                </a:lnTo>
                <a:close/>
              </a:path>
            </a:pathLst>
          </a:custGeom>
          <a:blipFill>
            <a:blip r:embed="rId3"/>
            <a:stretch>
              <a:fillRect/>
            </a:stretch>
          </a:blipFill>
        </p:spPr>
        <p:txBody>
          <a:bodyPr/>
          <a:lstStyle/>
          <a:p>
            <a:endParaRPr lang="en-US"/>
          </a:p>
        </p:txBody>
      </p:sp>
      <p:sp>
        <p:nvSpPr>
          <p:cNvPr id="4" name="Freeform 4"/>
          <p:cNvSpPr/>
          <p:nvPr/>
        </p:nvSpPr>
        <p:spPr>
          <a:xfrm>
            <a:off x="5539760" y="5006150"/>
            <a:ext cx="7694300" cy="3808678"/>
          </a:xfrm>
          <a:custGeom>
            <a:avLst/>
            <a:gdLst/>
            <a:ahLst/>
            <a:cxnLst/>
            <a:rect l="l" t="t" r="r" b="b"/>
            <a:pathLst>
              <a:path w="7694300" h="3808678">
                <a:moveTo>
                  <a:pt x="0" y="0"/>
                </a:moveTo>
                <a:lnTo>
                  <a:pt x="7694300" y="0"/>
                </a:lnTo>
                <a:lnTo>
                  <a:pt x="7694300" y="3808678"/>
                </a:lnTo>
                <a:lnTo>
                  <a:pt x="0" y="3808678"/>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03989" y="674422"/>
            <a:ext cx="10236435" cy="406994"/>
          </a:xfrm>
          <a:prstGeom prst="rect">
            <a:avLst/>
          </a:prstGeom>
        </p:spPr>
        <p:txBody>
          <a:bodyPr lIns="0" tIns="0" rIns="0" bIns="0" rtlCol="0" anchor="t">
            <a:spAutoFit/>
          </a:bodyPr>
          <a:lstStyle/>
          <a:p>
            <a:pPr algn="l">
              <a:lnSpc>
                <a:spcPts val="3206"/>
              </a:lnSpc>
            </a:pPr>
            <a:r>
              <a:rPr lang="en-US" sz="2466" spc="246">
                <a:solidFill>
                  <a:srgbClr val="FFFFFF"/>
                </a:solidFill>
                <a:latin typeface="Montserrat Light"/>
                <a:ea typeface="Montserrat Light"/>
                <a:cs typeface="Montserrat Light"/>
                <a:sym typeface="Montserrat Light"/>
              </a:rPr>
              <a:t>INTRODUCTION</a:t>
            </a:r>
          </a:p>
        </p:txBody>
      </p:sp>
      <p:sp>
        <p:nvSpPr>
          <p:cNvPr id="6" name="TextBox 6"/>
          <p:cNvSpPr txBox="1"/>
          <p:nvPr/>
        </p:nvSpPr>
        <p:spPr>
          <a:xfrm>
            <a:off x="443186" y="1485906"/>
            <a:ext cx="17258380" cy="893247"/>
          </a:xfrm>
          <a:prstGeom prst="rect">
            <a:avLst/>
          </a:prstGeom>
        </p:spPr>
        <p:txBody>
          <a:bodyPr lIns="0" tIns="0" rIns="0" bIns="0" rtlCol="0" anchor="t">
            <a:spAutoFit/>
          </a:bodyPr>
          <a:lstStyle/>
          <a:p>
            <a:pPr algn="l">
              <a:lnSpc>
                <a:spcPts val="3576"/>
              </a:lnSpc>
            </a:pPr>
            <a:r>
              <a:rPr lang="en-US" sz="2466" spc="123">
                <a:solidFill>
                  <a:srgbClr val="FFFFFF"/>
                </a:solidFill>
                <a:latin typeface="Droid Serif"/>
                <a:ea typeface="Droid Serif"/>
                <a:cs typeface="Droid Serif"/>
                <a:sym typeface="Droid Serif"/>
              </a:rPr>
              <a:t>Kelston Marketing is a marketing agency in Southlake, Texas serving national clients in organic marketing and branding strategies. The target market is both entrepreneurs and businesses.</a:t>
            </a:r>
          </a:p>
        </p:txBody>
      </p:sp>
      <p:sp>
        <p:nvSpPr>
          <p:cNvPr id="7" name="TextBox 7"/>
          <p:cNvSpPr txBox="1"/>
          <p:nvPr/>
        </p:nvSpPr>
        <p:spPr>
          <a:xfrm>
            <a:off x="432365" y="2849770"/>
            <a:ext cx="17258380" cy="1340922"/>
          </a:xfrm>
          <a:prstGeom prst="rect">
            <a:avLst/>
          </a:prstGeom>
        </p:spPr>
        <p:txBody>
          <a:bodyPr lIns="0" tIns="0" rIns="0" bIns="0" rtlCol="0" anchor="t">
            <a:spAutoFit/>
          </a:bodyPr>
          <a:lstStyle/>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The websites purpose is to connect both businesses and entrepreneurs with Kelston</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After visiting the site viewers should: understand the services, have a understanding of the company, know how to get in touch, and have a desire to either come back, or learn more.</a:t>
            </a:r>
          </a:p>
        </p:txBody>
      </p:sp>
      <p:sp>
        <p:nvSpPr>
          <p:cNvPr id="8" name="TextBox 8"/>
          <p:cNvSpPr txBox="1"/>
          <p:nvPr/>
        </p:nvSpPr>
        <p:spPr>
          <a:xfrm>
            <a:off x="13928565" y="9377695"/>
            <a:ext cx="3294371" cy="242371"/>
          </a:xfrm>
          <a:prstGeom prst="rect">
            <a:avLst/>
          </a:prstGeom>
        </p:spPr>
        <p:txBody>
          <a:bodyPr lIns="0" tIns="0" rIns="0" bIns="0" rtlCol="0" anchor="t">
            <a:spAutoFit/>
          </a:bodyPr>
          <a:lstStyle/>
          <a:p>
            <a:pPr algn="ctr">
              <a:lnSpc>
                <a:spcPts val="1981"/>
              </a:lnSpc>
            </a:pPr>
            <a:r>
              <a:rPr lang="en-US" sz="1366" i="1" spc="68">
                <a:solidFill>
                  <a:srgbClr val="FFFFFF"/>
                </a:solidFill>
                <a:latin typeface="Droid Serif Italics"/>
                <a:ea typeface="Droid Serif Italics"/>
                <a:cs typeface="Droid Serif Italics"/>
                <a:sym typeface="Droid Serif Italics"/>
              </a:rPr>
              <a:t>(Kelston Marketing, n.d.)</a:t>
            </a:r>
          </a:p>
        </p:txBody>
      </p:sp>
      <p:sp>
        <p:nvSpPr>
          <p:cNvPr id="9" name="TextBox 9"/>
          <p:cNvSpPr txBox="1"/>
          <p:nvPr/>
        </p:nvSpPr>
        <p:spPr>
          <a:xfrm>
            <a:off x="7739725" y="9377695"/>
            <a:ext cx="3294371" cy="242371"/>
          </a:xfrm>
          <a:prstGeom prst="rect">
            <a:avLst/>
          </a:prstGeom>
        </p:spPr>
        <p:txBody>
          <a:bodyPr lIns="0" tIns="0" rIns="0" bIns="0" rtlCol="0" anchor="t">
            <a:spAutoFit/>
          </a:bodyPr>
          <a:lstStyle/>
          <a:p>
            <a:pPr algn="ctr">
              <a:lnSpc>
                <a:spcPts val="1981"/>
              </a:lnSpc>
            </a:pPr>
            <a:r>
              <a:rPr lang="en-US" sz="1366" i="1" spc="68">
                <a:solidFill>
                  <a:srgbClr val="FFFFFF"/>
                </a:solidFill>
                <a:latin typeface="Droid Serif Italics"/>
                <a:ea typeface="Droid Serif Italics"/>
                <a:cs typeface="Droid Serif Italics"/>
                <a:sym typeface="Droid Serif Italics"/>
              </a:rPr>
              <a:t>(Kelston Marketing, n.d.)</a:t>
            </a:r>
          </a:p>
        </p:txBody>
      </p:sp>
      <p:sp>
        <p:nvSpPr>
          <p:cNvPr id="10" name="TextBox 10"/>
          <p:cNvSpPr txBox="1"/>
          <p:nvPr/>
        </p:nvSpPr>
        <p:spPr>
          <a:xfrm>
            <a:off x="1028700" y="9377695"/>
            <a:ext cx="3294371" cy="242371"/>
          </a:xfrm>
          <a:prstGeom prst="rect">
            <a:avLst/>
          </a:prstGeom>
        </p:spPr>
        <p:txBody>
          <a:bodyPr lIns="0" tIns="0" rIns="0" bIns="0" rtlCol="0" anchor="t">
            <a:spAutoFit/>
          </a:bodyPr>
          <a:lstStyle/>
          <a:p>
            <a:pPr algn="ctr">
              <a:lnSpc>
                <a:spcPts val="1981"/>
              </a:lnSpc>
            </a:pPr>
            <a:r>
              <a:rPr lang="en-US" sz="1366" i="1" spc="68">
                <a:solidFill>
                  <a:srgbClr val="FFFFFF"/>
                </a:solidFill>
                <a:latin typeface="Droid Serif Italics"/>
                <a:ea typeface="Droid Serif Italics"/>
                <a:cs typeface="Droid Serif Italics"/>
                <a:sym typeface="Droid Serif Italics"/>
              </a:rPr>
              <a:t>(Kelston Marketing, 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sp>
        <p:nvSpPr>
          <p:cNvPr id="2" name="TextBox 2"/>
          <p:cNvSpPr txBox="1"/>
          <p:nvPr/>
        </p:nvSpPr>
        <p:spPr>
          <a:xfrm>
            <a:off x="514810" y="3165960"/>
            <a:ext cx="17258380" cy="4922322"/>
          </a:xfrm>
          <a:prstGeom prst="rect">
            <a:avLst/>
          </a:prstGeom>
        </p:spPr>
        <p:txBody>
          <a:bodyPr lIns="0" tIns="0" rIns="0" bIns="0" rtlCol="0" anchor="t">
            <a:spAutoFit/>
          </a:bodyPr>
          <a:lstStyle/>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Try to see the services- This is an important task because it sets the tone for the consideration phase of the marketing funnel. Does Kelston have the services that the customer is needing? Are they easily able to find it? Do they understand Kelstons background or portfolio in this area?</a:t>
            </a:r>
          </a:p>
          <a:p>
            <a:pPr algn="l">
              <a:lnSpc>
                <a:spcPts val="3576"/>
              </a:lnSpc>
            </a:pPr>
            <a:endParaRPr lang="en-US" sz="2466" spc="123">
              <a:solidFill>
                <a:srgbClr val="FFFFFF"/>
              </a:solidFill>
              <a:latin typeface="Droid Serif"/>
              <a:ea typeface="Droid Serif"/>
              <a:cs typeface="Droid Serif"/>
              <a:sym typeface="Droid Serif"/>
            </a:endParaRP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Try to connect on social media- This is important because perhaps the user is in the learning phase of the marketing funnel, they want more information, they can see that through social media. Going from consideration to conversion can be a process and humanizing the brand through social is important but only if they can find where to add you. </a:t>
            </a:r>
          </a:p>
          <a:p>
            <a:pPr algn="l">
              <a:lnSpc>
                <a:spcPts val="3576"/>
              </a:lnSpc>
            </a:pPr>
            <a:endParaRPr lang="en-US" sz="2466" spc="123">
              <a:solidFill>
                <a:srgbClr val="FFFFFF"/>
              </a:solidFill>
              <a:latin typeface="Droid Serif"/>
              <a:ea typeface="Droid Serif"/>
              <a:cs typeface="Droid Serif"/>
              <a:sym typeface="Droid Serif"/>
            </a:endParaRP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Contacting Kelston- Going from consideration to conversion will not happen if the audience cannot contact you. Making the contact page and information is crucial to getting the conversions to happen.</a:t>
            </a:r>
          </a:p>
        </p:txBody>
      </p:sp>
      <p:sp>
        <p:nvSpPr>
          <p:cNvPr id="3" name="Freeform 3"/>
          <p:cNvSpPr/>
          <p:nvPr/>
        </p:nvSpPr>
        <p:spPr>
          <a:xfrm>
            <a:off x="15360435" y="8391727"/>
            <a:ext cx="1898865" cy="1733146"/>
          </a:xfrm>
          <a:custGeom>
            <a:avLst/>
            <a:gdLst/>
            <a:ahLst/>
            <a:cxnLst/>
            <a:rect l="l" t="t" r="r" b="b"/>
            <a:pathLst>
              <a:path w="1898865" h="1733146">
                <a:moveTo>
                  <a:pt x="0" y="0"/>
                </a:moveTo>
                <a:lnTo>
                  <a:pt x="1898865" y="0"/>
                </a:lnTo>
                <a:lnTo>
                  <a:pt x="1898865" y="1733146"/>
                </a:lnTo>
                <a:lnTo>
                  <a:pt x="0" y="17331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503989" y="674422"/>
            <a:ext cx="10236435" cy="406994"/>
          </a:xfrm>
          <a:prstGeom prst="rect">
            <a:avLst/>
          </a:prstGeom>
        </p:spPr>
        <p:txBody>
          <a:bodyPr lIns="0" tIns="0" rIns="0" bIns="0" rtlCol="0" anchor="t">
            <a:spAutoFit/>
          </a:bodyPr>
          <a:lstStyle/>
          <a:p>
            <a:pPr algn="l">
              <a:lnSpc>
                <a:spcPts val="3206"/>
              </a:lnSpc>
            </a:pPr>
            <a:r>
              <a:rPr lang="en-US" sz="2466" spc="246">
                <a:solidFill>
                  <a:srgbClr val="FFFFFF"/>
                </a:solidFill>
                <a:latin typeface="Montserrat Light"/>
                <a:ea typeface="Montserrat Light"/>
                <a:cs typeface="Montserrat Light"/>
                <a:sym typeface="Montserrat Light"/>
              </a:rPr>
              <a:t>PRIMARY USER TASKS</a:t>
            </a:r>
          </a:p>
        </p:txBody>
      </p:sp>
      <p:sp>
        <p:nvSpPr>
          <p:cNvPr id="5" name="TextBox 5"/>
          <p:cNvSpPr txBox="1"/>
          <p:nvPr/>
        </p:nvSpPr>
        <p:spPr>
          <a:xfrm>
            <a:off x="443186" y="1709744"/>
            <a:ext cx="17258380" cy="445572"/>
          </a:xfrm>
          <a:prstGeom prst="rect">
            <a:avLst/>
          </a:prstGeom>
        </p:spPr>
        <p:txBody>
          <a:bodyPr lIns="0" tIns="0" rIns="0" bIns="0" rtlCol="0" anchor="t">
            <a:spAutoFit/>
          </a:bodyPr>
          <a:lstStyle/>
          <a:p>
            <a:pPr algn="l">
              <a:lnSpc>
                <a:spcPts val="3576"/>
              </a:lnSpc>
            </a:pPr>
            <a:r>
              <a:rPr lang="en-US" sz="2466" spc="123">
                <a:solidFill>
                  <a:srgbClr val="FFFFFF"/>
                </a:solidFill>
                <a:latin typeface="Droid Serif"/>
                <a:ea typeface="Droid Serif"/>
                <a:cs typeface="Droid Serif"/>
                <a:sym typeface="Droid Serif"/>
              </a:rPr>
              <a:t>Going past the awareness phase, main tasks that a user may do on a website 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sp>
        <p:nvSpPr>
          <p:cNvPr id="2" name="TextBox 2"/>
          <p:cNvSpPr txBox="1"/>
          <p:nvPr/>
        </p:nvSpPr>
        <p:spPr>
          <a:xfrm>
            <a:off x="503989" y="674422"/>
            <a:ext cx="10236435" cy="406994"/>
          </a:xfrm>
          <a:prstGeom prst="rect">
            <a:avLst/>
          </a:prstGeom>
        </p:spPr>
        <p:txBody>
          <a:bodyPr lIns="0" tIns="0" rIns="0" bIns="0" rtlCol="0" anchor="t">
            <a:spAutoFit/>
          </a:bodyPr>
          <a:lstStyle/>
          <a:p>
            <a:pPr algn="l">
              <a:lnSpc>
                <a:spcPts val="3206"/>
              </a:lnSpc>
            </a:pPr>
            <a:r>
              <a:rPr lang="en-US" sz="2466" spc="246">
                <a:solidFill>
                  <a:srgbClr val="FFFFFF"/>
                </a:solidFill>
                <a:latin typeface="Montserrat Light"/>
                <a:ea typeface="Montserrat Light"/>
                <a:cs typeface="Montserrat Light"/>
                <a:sym typeface="Montserrat Light"/>
              </a:rPr>
              <a:t>TEST SCENERIOS</a:t>
            </a:r>
          </a:p>
        </p:txBody>
      </p:sp>
      <p:sp>
        <p:nvSpPr>
          <p:cNvPr id="3" name="TextBox 3"/>
          <p:cNvSpPr txBox="1"/>
          <p:nvPr/>
        </p:nvSpPr>
        <p:spPr>
          <a:xfrm>
            <a:off x="443186" y="1485906"/>
            <a:ext cx="17258380" cy="893247"/>
          </a:xfrm>
          <a:prstGeom prst="rect">
            <a:avLst/>
          </a:prstGeom>
        </p:spPr>
        <p:txBody>
          <a:bodyPr lIns="0" tIns="0" rIns="0" bIns="0" rtlCol="0" anchor="t">
            <a:spAutoFit/>
          </a:bodyPr>
          <a:lstStyle/>
          <a:p>
            <a:pPr algn="l">
              <a:lnSpc>
                <a:spcPts val="3576"/>
              </a:lnSpc>
            </a:pPr>
            <a:r>
              <a:rPr lang="en-US" sz="2466" spc="123">
                <a:solidFill>
                  <a:srgbClr val="FFFFFF"/>
                </a:solidFill>
                <a:latin typeface="Droid Serif"/>
                <a:ea typeface="Droid Serif"/>
                <a:cs typeface="Droid Serif"/>
                <a:sym typeface="Droid Serif"/>
              </a:rPr>
              <a:t>Using real users on the Kelston website, they were told to use screen recording software, only after opening the link for the first time to give feedback. I made the  test scenarios below: </a:t>
            </a:r>
          </a:p>
        </p:txBody>
      </p:sp>
      <p:sp>
        <p:nvSpPr>
          <p:cNvPr id="4" name="TextBox 4"/>
          <p:cNvSpPr txBox="1"/>
          <p:nvPr/>
        </p:nvSpPr>
        <p:spPr>
          <a:xfrm>
            <a:off x="1492417" y="2798253"/>
            <a:ext cx="15159918" cy="7066720"/>
          </a:xfrm>
          <a:prstGeom prst="rect">
            <a:avLst/>
          </a:prstGeom>
        </p:spPr>
        <p:txBody>
          <a:bodyPr lIns="0" tIns="0" rIns="0" bIns="0" rtlCol="0" anchor="t">
            <a:spAutoFit/>
          </a:bodyPr>
          <a:lstStyle/>
          <a:p>
            <a:pPr marL="467719" lvl="1" indent="-233859" algn="l">
              <a:lnSpc>
                <a:spcPts val="3141"/>
              </a:lnSpc>
              <a:buAutoNum type="arabicPeriod"/>
            </a:pPr>
            <a:r>
              <a:rPr lang="en-US" sz="2166" spc="108">
                <a:solidFill>
                  <a:srgbClr val="FFFFFF"/>
                </a:solidFill>
                <a:latin typeface="Droid Serif"/>
                <a:ea typeface="Droid Serif"/>
                <a:cs typeface="Droid Serif"/>
                <a:sym typeface="Droid Serif"/>
              </a:rPr>
              <a:t>DESKTOP: Find the services Kelston has to offer. Please be sure to talk through it with narration and discuss your thoughts along the way. Does it have a lot of services? Too much? Not enough? Is it organized or not? Does it need any improvements? What could be better? What is done well? Please provide thoughts Please make sure to narrate your experience. What were the hardest parts? What was easiest? What was your experience like doing this on desktop? Were there any hicccups or hard times? What would you improve if anything? </a:t>
            </a:r>
          </a:p>
          <a:p>
            <a:pPr marL="467719" lvl="1" indent="-233859" algn="l">
              <a:lnSpc>
                <a:spcPts val="3141"/>
              </a:lnSpc>
              <a:buAutoNum type="arabicPeriod"/>
            </a:pPr>
            <a:r>
              <a:rPr lang="en-US" sz="2166" spc="108">
                <a:solidFill>
                  <a:srgbClr val="FFFFFF"/>
                </a:solidFill>
                <a:latin typeface="Droid Serif"/>
                <a:ea typeface="Droid Serif"/>
                <a:cs typeface="Droid Serif"/>
                <a:sym typeface="Droid Serif"/>
              </a:rPr>
              <a:t>DESKTOP: Try see Kelstons social media from the website then return back to the website. Please be sure to talk through it with narration and discuss your thoughts along the way. Is it easy to find the social media? Too difficult? ? Does it need any improvements? What could be better? What is done well? Please provide thoughts. How easy is it to return to the website? Please make sure to narrate your experience. What were the hardest parts of your user experience on this exercise? What was easiest? What was your experience like doing this on desktop? Were there any hicccups or hard times? What would you improve if anything? </a:t>
            </a:r>
          </a:p>
          <a:p>
            <a:pPr marL="467719" lvl="1" indent="-233859" algn="l">
              <a:lnSpc>
                <a:spcPts val="3141"/>
              </a:lnSpc>
              <a:buAutoNum type="arabicPeriod"/>
            </a:pPr>
            <a:r>
              <a:rPr lang="en-US" sz="2166" spc="108">
                <a:solidFill>
                  <a:srgbClr val="FFFFFF"/>
                </a:solidFill>
                <a:latin typeface="Droid Serif"/>
                <a:ea typeface="Droid Serif"/>
                <a:cs typeface="Droid Serif"/>
                <a:sym typeface="Droid Serif"/>
              </a:rPr>
              <a:t>MOBILE: Try to find where to contact Kelston in two ways. Try to contact Kelston from the home page and try to see if you can find where to contact them besides the homepage. Please make sure to note your experience on which you found easier. What were the hardest parts? What was easiest? What was your experience like doing this on mobile? Were there any hicccups or hard times? What would you improve if anything?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sp>
        <p:nvSpPr>
          <p:cNvPr id="2" name="TextBox 2"/>
          <p:cNvSpPr txBox="1"/>
          <p:nvPr/>
        </p:nvSpPr>
        <p:spPr>
          <a:xfrm>
            <a:off x="443186" y="2684986"/>
            <a:ext cx="17258380" cy="4026972"/>
          </a:xfrm>
          <a:prstGeom prst="rect">
            <a:avLst/>
          </a:prstGeom>
        </p:spPr>
        <p:txBody>
          <a:bodyPr lIns="0" tIns="0" rIns="0" bIns="0" rtlCol="0" anchor="t">
            <a:spAutoFit/>
          </a:bodyPr>
          <a:lstStyle/>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Each user was given an invitation to become part of the testing group, one user per task </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Users were individually tested on their experience using either a recording platform such as zoom or screen recording software for the mobile test.</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Each user was told to only open the link after recording started and the process was recorded.</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Each user was either allowed to send back notes with feedback or audio of how their experience went.</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Users were able to use my laptop with zoom recording software to go through the experience if they struggled to use their own laptop for recording.</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Each experience was firsthand </a:t>
            </a:r>
          </a:p>
        </p:txBody>
      </p:sp>
      <p:sp>
        <p:nvSpPr>
          <p:cNvPr id="3" name="Freeform 3"/>
          <p:cNvSpPr/>
          <p:nvPr/>
        </p:nvSpPr>
        <p:spPr>
          <a:xfrm>
            <a:off x="12263742" y="6461821"/>
            <a:ext cx="3691421" cy="3409950"/>
          </a:xfrm>
          <a:custGeom>
            <a:avLst/>
            <a:gdLst/>
            <a:ahLst/>
            <a:cxnLst/>
            <a:rect l="l" t="t" r="r" b="b"/>
            <a:pathLst>
              <a:path w="3691421" h="3409950">
                <a:moveTo>
                  <a:pt x="0" y="0"/>
                </a:moveTo>
                <a:lnTo>
                  <a:pt x="3691421" y="0"/>
                </a:lnTo>
                <a:lnTo>
                  <a:pt x="3691421" y="3409950"/>
                </a:lnTo>
                <a:lnTo>
                  <a:pt x="0" y="3409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503989" y="674422"/>
            <a:ext cx="10236435" cy="406994"/>
          </a:xfrm>
          <a:prstGeom prst="rect">
            <a:avLst/>
          </a:prstGeom>
        </p:spPr>
        <p:txBody>
          <a:bodyPr lIns="0" tIns="0" rIns="0" bIns="0" rtlCol="0" anchor="t">
            <a:spAutoFit/>
          </a:bodyPr>
          <a:lstStyle/>
          <a:p>
            <a:pPr algn="l">
              <a:lnSpc>
                <a:spcPts val="3206"/>
              </a:lnSpc>
            </a:pPr>
            <a:r>
              <a:rPr lang="en-US" sz="2466" spc="246">
                <a:solidFill>
                  <a:srgbClr val="FFFFFF"/>
                </a:solidFill>
                <a:latin typeface="Montserrat Light"/>
                <a:ea typeface="Montserrat Light"/>
                <a:cs typeface="Montserrat Light"/>
                <a:sym typeface="Montserrat Light"/>
              </a:rPr>
              <a:t>TEST METHODOLGY</a:t>
            </a:r>
          </a:p>
        </p:txBody>
      </p:sp>
      <p:sp>
        <p:nvSpPr>
          <p:cNvPr id="5" name="TextBox 5"/>
          <p:cNvSpPr txBox="1"/>
          <p:nvPr/>
        </p:nvSpPr>
        <p:spPr>
          <a:xfrm>
            <a:off x="443186" y="1709744"/>
            <a:ext cx="17258380" cy="445572"/>
          </a:xfrm>
          <a:prstGeom prst="rect">
            <a:avLst/>
          </a:prstGeom>
        </p:spPr>
        <p:txBody>
          <a:bodyPr lIns="0" tIns="0" rIns="0" bIns="0" rtlCol="0" anchor="t">
            <a:spAutoFit/>
          </a:bodyPr>
          <a:lstStyle/>
          <a:p>
            <a:pPr algn="l">
              <a:lnSpc>
                <a:spcPts val="3576"/>
              </a:lnSpc>
            </a:pPr>
            <a:r>
              <a:rPr lang="en-US" sz="2466" spc="123">
                <a:solidFill>
                  <a:srgbClr val="FFFFFF"/>
                </a:solidFill>
                <a:latin typeface="Droid Serif"/>
                <a:ea typeface="Droid Serif"/>
                <a:cs typeface="Droid Serif"/>
                <a:sym typeface="Droid Serif"/>
              </a:rPr>
              <a:t>The tasks were completed in the following matter: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sp>
        <p:nvSpPr>
          <p:cNvPr id="2" name="Freeform 2"/>
          <p:cNvSpPr/>
          <p:nvPr/>
        </p:nvSpPr>
        <p:spPr>
          <a:xfrm>
            <a:off x="1272207" y="5050758"/>
            <a:ext cx="6574285" cy="4207542"/>
          </a:xfrm>
          <a:custGeom>
            <a:avLst/>
            <a:gdLst/>
            <a:ahLst/>
            <a:cxnLst/>
            <a:rect l="l" t="t" r="r" b="b"/>
            <a:pathLst>
              <a:path w="6574285" h="4207542">
                <a:moveTo>
                  <a:pt x="0" y="0"/>
                </a:moveTo>
                <a:lnTo>
                  <a:pt x="6574284" y="0"/>
                </a:lnTo>
                <a:lnTo>
                  <a:pt x="6574284" y="4207542"/>
                </a:lnTo>
                <a:lnTo>
                  <a:pt x="0" y="420754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503989" y="674422"/>
            <a:ext cx="10236435" cy="406994"/>
          </a:xfrm>
          <a:prstGeom prst="rect">
            <a:avLst/>
          </a:prstGeom>
        </p:spPr>
        <p:txBody>
          <a:bodyPr lIns="0" tIns="0" rIns="0" bIns="0" rtlCol="0" anchor="t">
            <a:spAutoFit/>
          </a:bodyPr>
          <a:lstStyle/>
          <a:p>
            <a:pPr algn="l">
              <a:lnSpc>
                <a:spcPts val="3206"/>
              </a:lnSpc>
            </a:pPr>
            <a:r>
              <a:rPr lang="en-US" sz="2466" spc="246">
                <a:solidFill>
                  <a:srgbClr val="FFFFFF"/>
                </a:solidFill>
                <a:latin typeface="Montserrat Light"/>
                <a:ea typeface="Montserrat Light"/>
                <a:cs typeface="Montserrat Light"/>
                <a:sym typeface="Montserrat Light"/>
              </a:rPr>
              <a:t>RESULTS</a:t>
            </a:r>
          </a:p>
        </p:txBody>
      </p:sp>
      <p:sp>
        <p:nvSpPr>
          <p:cNvPr id="4" name="TextBox 4"/>
          <p:cNvSpPr txBox="1"/>
          <p:nvPr/>
        </p:nvSpPr>
        <p:spPr>
          <a:xfrm>
            <a:off x="671111" y="2461866"/>
            <a:ext cx="8066630" cy="2236272"/>
          </a:xfrm>
          <a:prstGeom prst="rect">
            <a:avLst/>
          </a:prstGeom>
        </p:spPr>
        <p:txBody>
          <a:bodyPr lIns="0" tIns="0" rIns="0" bIns="0" rtlCol="0" anchor="t">
            <a:spAutoFit/>
          </a:bodyPr>
          <a:lstStyle/>
          <a:p>
            <a:pPr algn="l">
              <a:lnSpc>
                <a:spcPts val="3576"/>
              </a:lnSpc>
            </a:pPr>
            <a:r>
              <a:rPr lang="en-US" sz="2466" spc="123" dirty="0">
                <a:solidFill>
                  <a:srgbClr val="FFFFFF"/>
                </a:solidFill>
                <a:latin typeface="Droid Serif"/>
                <a:ea typeface="Droid Serif"/>
                <a:cs typeface="Droid Serif"/>
                <a:sym typeface="Droid Serif"/>
              </a:rPr>
              <a:t>What worked well:</a:t>
            </a:r>
          </a:p>
          <a:p>
            <a:pPr algn="l">
              <a:lnSpc>
                <a:spcPts val="3576"/>
              </a:lnSpc>
            </a:pPr>
            <a:endParaRPr lang="en-US" sz="2466" spc="123" dirty="0">
              <a:solidFill>
                <a:srgbClr val="FFFFFF"/>
              </a:solidFill>
              <a:latin typeface="Droid Serif"/>
              <a:ea typeface="Droid Serif"/>
              <a:cs typeface="Droid Serif"/>
              <a:sym typeface="Droid Serif"/>
            </a:endParaRP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Contact page is easy to find</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The colors were popular among the users </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East mobile usability</a:t>
            </a:r>
          </a:p>
        </p:txBody>
      </p:sp>
      <p:sp>
        <p:nvSpPr>
          <p:cNvPr id="5" name="TextBox 5"/>
          <p:cNvSpPr txBox="1"/>
          <p:nvPr/>
        </p:nvSpPr>
        <p:spPr>
          <a:xfrm>
            <a:off x="8737742" y="2461866"/>
            <a:ext cx="8806745" cy="5817672"/>
          </a:xfrm>
          <a:prstGeom prst="rect">
            <a:avLst/>
          </a:prstGeom>
        </p:spPr>
        <p:txBody>
          <a:bodyPr lIns="0" tIns="0" rIns="0" bIns="0" rtlCol="0" anchor="t">
            <a:spAutoFit/>
          </a:bodyPr>
          <a:lstStyle/>
          <a:p>
            <a:pPr algn="l">
              <a:lnSpc>
                <a:spcPts val="3576"/>
              </a:lnSpc>
            </a:pPr>
            <a:r>
              <a:rPr lang="en-US" sz="2466" spc="123">
                <a:solidFill>
                  <a:srgbClr val="FFFFFF"/>
                </a:solidFill>
                <a:latin typeface="Droid Serif"/>
                <a:ea typeface="Droid Serif"/>
                <a:cs typeface="Droid Serif"/>
                <a:sym typeface="Droid Serif"/>
              </a:rPr>
              <a:t>What did not work:</a:t>
            </a:r>
          </a:p>
          <a:p>
            <a:pPr algn="l">
              <a:lnSpc>
                <a:spcPts val="3576"/>
              </a:lnSpc>
            </a:pPr>
            <a:endParaRPr lang="en-US" sz="2466" spc="123">
              <a:solidFill>
                <a:srgbClr val="FFFFFF"/>
              </a:solidFill>
              <a:latin typeface="Droid Serif"/>
              <a:ea typeface="Droid Serif"/>
              <a:cs typeface="Droid Serif"/>
              <a:sym typeface="Droid Serif"/>
            </a:endParaRP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The services were hard to find initially</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Many of the elements on the website appear clickable when they are not</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Social media is hard to find, suggestion was to move to the top toolbar</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Services would be good to have details so people can better understand them was suggested</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Many elements such as social media appear too small</a:t>
            </a:r>
          </a:p>
          <a:p>
            <a:pPr marL="532461" lvl="1" indent="-266231" algn="l">
              <a:lnSpc>
                <a:spcPts val="3576"/>
              </a:lnSpc>
              <a:buFont typeface="Arial"/>
              <a:buChar char="•"/>
            </a:pPr>
            <a:r>
              <a:rPr lang="en-US" sz="2466" spc="123">
                <a:solidFill>
                  <a:srgbClr val="FFFFFF"/>
                </a:solidFill>
                <a:latin typeface="Droid Serif"/>
                <a:ea typeface="Droid Serif"/>
                <a:cs typeface="Droid Serif"/>
                <a:sym typeface="Droid Serif"/>
              </a:rPr>
              <a:t>Social media icon colors blend with background color</a:t>
            </a:r>
          </a:p>
        </p:txBody>
      </p:sp>
      <p:sp>
        <p:nvSpPr>
          <p:cNvPr id="6" name="TextBox 6"/>
          <p:cNvSpPr txBox="1"/>
          <p:nvPr/>
        </p:nvSpPr>
        <p:spPr>
          <a:xfrm>
            <a:off x="2912164" y="9361236"/>
            <a:ext cx="3294371" cy="242371"/>
          </a:xfrm>
          <a:prstGeom prst="rect">
            <a:avLst/>
          </a:prstGeom>
        </p:spPr>
        <p:txBody>
          <a:bodyPr lIns="0" tIns="0" rIns="0" bIns="0" rtlCol="0" anchor="t">
            <a:spAutoFit/>
          </a:bodyPr>
          <a:lstStyle/>
          <a:p>
            <a:pPr algn="ctr">
              <a:lnSpc>
                <a:spcPts val="1981"/>
              </a:lnSpc>
            </a:pPr>
            <a:r>
              <a:rPr lang="en-US" sz="1366" i="1" spc="68">
                <a:solidFill>
                  <a:srgbClr val="FFFFFF"/>
                </a:solidFill>
                <a:latin typeface="Droid Serif Italics"/>
                <a:ea typeface="Droid Serif Italics"/>
                <a:cs typeface="Droid Serif Italics"/>
                <a:sym typeface="Droid Serif Italics"/>
              </a:rPr>
              <a:t>(Kelston Marketing, 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sp>
        <p:nvSpPr>
          <p:cNvPr id="2" name="TextBox 2"/>
          <p:cNvSpPr txBox="1"/>
          <p:nvPr/>
        </p:nvSpPr>
        <p:spPr>
          <a:xfrm>
            <a:off x="503989" y="674422"/>
            <a:ext cx="10236435" cy="406994"/>
          </a:xfrm>
          <a:prstGeom prst="rect">
            <a:avLst/>
          </a:prstGeom>
        </p:spPr>
        <p:txBody>
          <a:bodyPr lIns="0" tIns="0" rIns="0" bIns="0" rtlCol="0" anchor="t">
            <a:spAutoFit/>
          </a:bodyPr>
          <a:lstStyle/>
          <a:p>
            <a:pPr algn="l">
              <a:lnSpc>
                <a:spcPts val="3206"/>
              </a:lnSpc>
            </a:pPr>
            <a:r>
              <a:rPr lang="en-US" sz="2466" spc="246">
                <a:solidFill>
                  <a:srgbClr val="FFFFFF"/>
                </a:solidFill>
                <a:latin typeface="Montserrat Light"/>
                <a:ea typeface="Montserrat Light"/>
                <a:cs typeface="Montserrat Light"/>
                <a:sym typeface="Montserrat Light"/>
              </a:rPr>
              <a:t>TESTING VIDEOS COMPILED:</a:t>
            </a:r>
          </a:p>
        </p:txBody>
      </p:sp>
      <p:sp>
        <p:nvSpPr>
          <p:cNvPr id="3" name="TextBox 3"/>
          <p:cNvSpPr txBox="1"/>
          <p:nvPr/>
        </p:nvSpPr>
        <p:spPr>
          <a:xfrm>
            <a:off x="443186" y="1709744"/>
            <a:ext cx="17258380" cy="445572"/>
          </a:xfrm>
          <a:prstGeom prst="rect">
            <a:avLst/>
          </a:prstGeom>
        </p:spPr>
        <p:txBody>
          <a:bodyPr lIns="0" tIns="0" rIns="0" bIns="0" rtlCol="0" anchor="t">
            <a:spAutoFit/>
          </a:bodyPr>
          <a:lstStyle/>
          <a:p>
            <a:pPr algn="l">
              <a:lnSpc>
                <a:spcPts val="3576"/>
              </a:lnSpc>
            </a:pPr>
            <a:r>
              <a:rPr lang="en-US" sz="2466" spc="123">
                <a:solidFill>
                  <a:srgbClr val="FFFFFF"/>
                </a:solidFill>
                <a:latin typeface="Droid Serif"/>
                <a:ea typeface="Droid Serif"/>
                <a:cs typeface="Droid Serif"/>
                <a:sym typeface="Droid Serif"/>
              </a:rPr>
              <a:t>The following video contains actual users and their experience using the website for the first time. </a:t>
            </a:r>
          </a:p>
        </p:txBody>
      </p:sp>
      <p:pic>
        <p:nvPicPr>
          <p:cNvPr id="4" name="Picture 4"/>
          <p:cNvPicPr>
            <a:picLocks noChangeAspect="1"/>
          </p:cNvPicPr>
          <p:nvPr>
            <a:videoFile r:link="rId1"/>
          </p:nvPr>
        </p:nvPicPr>
        <p:blipFill>
          <a:blip r:embed="rId3"/>
          <a:stretch>
            <a:fillRect/>
          </a:stretch>
        </p:blipFill>
        <p:spPr>
          <a:xfrm>
            <a:off x="2497018" y="2572143"/>
            <a:ext cx="13150715" cy="73915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sp>
        <p:nvSpPr>
          <p:cNvPr id="2" name="TextBox 2"/>
          <p:cNvSpPr txBox="1"/>
          <p:nvPr/>
        </p:nvSpPr>
        <p:spPr>
          <a:xfrm>
            <a:off x="503989" y="674422"/>
            <a:ext cx="10236435" cy="406994"/>
          </a:xfrm>
          <a:prstGeom prst="rect">
            <a:avLst/>
          </a:prstGeom>
        </p:spPr>
        <p:txBody>
          <a:bodyPr lIns="0" tIns="0" rIns="0" bIns="0" rtlCol="0" anchor="t">
            <a:spAutoFit/>
          </a:bodyPr>
          <a:lstStyle/>
          <a:p>
            <a:pPr algn="l">
              <a:lnSpc>
                <a:spcPts val="3206"/>
              </a:lnSpc>
            </a:pPr>
            <a:r>
              <a:rPr lang="en-US" sz="2466" spc="246">
                <a:solidFill>
                  <a:srgbClr val="FFFFFF"/>
                </a:solidFill>
                <a:latin typeface="Montserrat Light"/>
                <a:ea typeface="Montserrat Light"/>
                <a:cs typeface="Montserrat Light"/>
                <a:sym typeface="Montserrat Light"/>
              </a:rPr>
              <a:t>RECCOMENDATIONS</a:t>
            </a:r>
          </a:p>
        </p:txBody>
      </p:sp>
      <p:sp>
        <p:nvSpPr>
          <p:cNvPr id="3" name="TextBox 3"/>
          <p:cNvSpPr txBox="1"/>
          <p:nvPr/>
        </p:nvSpPr>
        <p:spPr>
          <a:xfrm>
            <a:off x="622358" y="2265320"/>
            <a:ext cx="16111004" cy="6424772"/>
          </a:xfrm>
          <a:prstGeom prst="rect">
            <a:avLst/>
          </a:prstGeom>
        </p:spPr>
        <p:txBody>
          <a:bodyPr lIns="0" tIns="0" rIns="0" bIns="0" rtlCol="0" anchor="t">
            <a:spAutoFit/>
          </a:bodyPr>
          <a:lstStyle/>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Make the navigation bar bigger</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Put social media at the top so customers can more quickly interact and engage with the brand. “Social media provides a direct channel for businesses to interact with their customers.” (Joshi, 2024)</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Made services clickable to show descriptions or examples of work</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Make sure none of the elements are blending together “Keeping things simple doesn’t mean they should blend into the background.” (Stewart, n.d.)</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Find a way to make clear what is clickable and what is not</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On the service page near the bottom there are images that show different brands and places Kelston has worked with. Some images are randomly clickable while others are not. When clicked it leads to different clients websites, not showcasing Kelsons work. This is not good as it can pull people away from the site, especially since they are not opening in a new tab. “The main value of links is that they serve as an endorsement, signaling to Google that the website being linked to is trustworthy and relevant.” (</a:t>
            </a:r>
            <a:r>
              <a:rPr lang="en-US" sz="2466" spc="123" dirty="0" err="1">
                <a:solidFill>
                  <a:srgbClr val="FFFFFF"/>
                </a:solidFill>
                <a:latin typeface="Droid Serif"/>
                <a:ea typeface="Droid Serif"/>
                <a:cs typeface="Droid Serif"/>
                <a:sym typeface="Droid Serif"/>
              </a:rPr>
              <a:t>Adamnutter</a:t>
            </a:r>
            <a:r>
              <a:rPr lang="en-US" sz="2466" spc="123" dirty="0">
                <a:solidFill>
                  <a:srgbClr val="FFFFFF"/>
                </a:solidFill>
                <a:latin typeface="Droid Serif"/>
                <a:ea typeface="Droid Serif"/>
                <a:cs typeface="Droid Serif"/>
                <a:sym typeface="Droid Serif"/>
              </a:rPr>
              <a:t> &amp; </a:t>
            </a:r>
            <a:r>
              <a:rPr lang="en-US" sz="2466" spc="123" dirty="0" err="1">
                <a:solidFill>
                  <a:srgbClr val="FFFFFF"/>
                </a:solidFill>
                <a:latin typeface="Droid Serif"/>
                <a:ea typeface="Droid Serif"/>
                <a:cs typeface="Droid Serif"/>
                <a:sym typeface="Droid Serif"/>
              </a:rPr>
              <a:t>Adamnutter</a:t>
            </a:r>
            <a:r>
              <a:rPr lang="en-US" sz="2466" spc="123" dirty="0">
                <a:solidFill>
                  <a:srgbClr val="FFFFFF"/>
                </a:solidFill>
                <a:latin typeface="Droid Serif"/>
                <a:ea typeface="Droid Serif"/>
                <a:cs typeface="Droid Serif"/>
                <a:sym typeface="Droid Serif"/>
              </a:rPr>
              <a:t>, 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A787D"/>
        </a:solidFill>
        <a:effectLst/>
      </p:bgPr>
    </p:bg>
    <p:spTree>
      <p:nvGrpSpPr>
        <p:cNvPr id="1" name=""/>
        <p:cNvGrpSpPr/>
        <p:nvPr/>
      </p:nvGrpSpPr>
      <p:grpSpPr>
        <a:xfrm>
          <a:off x="0" y="0"/>
          <a:ext cx="0" cy="0"/>
          <a:chOff x="0" y="0"/>
          <a:chExt cx="0" cy="0"/>
        </a:xfrm>
      </p:grpSpPr>
      <p:sp>
        <p:nvSpPr>
          <p:cNvPr id="2" name="TextBox 2"/>
          <p:cNvSpPr txBox="1"/>
          <p:nvPr/>
        </p:nvSpPr>
        <p:spPr>
          <a:xfrm>
            <a:off x="503989" y="674422"/>
            <a:ext cx="10236435" cy="406994"/>
          </a:xfrm>
          <a:prstGeom prst="rect">
            <a:avLst/>
          </a:prstGeom>
        </p:spPr>
        <p:txBody>
          <a:bodyPr lIns="0" tIns="0" rIns="0" bIns="0" rtlCol="0" anchor="t">
            <a:spAutoFit/>
          </a:bodyPr>
          <a:lstStyle/>
          <a:p>
            <a:pPr algn="l">
              <a:lnSpc>
                <a:spcPts val="3206"/>
              </a:lnSpc>
            </a:pPr>
            <a:r>
              <a:rPr lang="en-US" sz="2466" spc="246">
                <a:solidFill>
                  <a:srgbClr val="FFFFFF"/>
                </a:solidFill>
                <a:latin typeface="Montserrat Light"/>
                <a:ea typeface="Montserrat Light"/>
                <a:cs typeface="Montserrat Light"/>
                <a:sym typeface="Montserrat Light"/>
              </a:rPr>
              <a:t>FURTHER TESTING</a:t>
            </a:r>
          </a:p>
        </p:txBody>
      </p:sp>
      <p:sp>
        <p:nvSpPr>
          <p:cNvPr id="3" name="TextBox 3"/>
          <p:cNvSpPr txBox="1"/>
          <p:nvPr/>
        </p:nvSpPr>
        <p:spPr>
          <a:xfrm>
            <a:off x="503989" y="1945506"/>
            <a:ext cx="16111004" cy="2683947"/>
          </a:xfrm>
          <a:prstGeom prst="rect">
            <a:avLst/>
          </a:prstGeom>
        </p:spPr>
        <p:txBody>
          <a:bodyPr lIns="0" tIns="0" rIns="0" bIns="0" rtlCol="0" anchor="t">
            <a:spAutoFit/>
          </a:bodyPr>
          <a:lstStyle/>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Start with implementing the given recommendations and do an A/B test to see if it is more effective.</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Test the responsiveness of the Kelston website in a minimized window rather than full screen to see responsiveness</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Test site speed</a:t>
            </a:r>
          </a:p>
          <a:p>
            <a:pPr marL="532461" lvl="1" indent="-266231" algn="l">
              <a:lnSpc>
                <a:spcPts val="3576"/>
              </a:lnSpc>
              <a:buFont typeface="Arial"/>
              <a:buChar char="•"/>
            </a:pPr>
            <a:r>
              <a:rPr lang="en-US" sz="2466" spc="123" dirty="0">
                <a:solidFill>
                  <a:srgbClr val="FFFFFF"/>
                </a:solidFill>
                <a:latin typeface="Droid Serif"/>
                <a:ea typeface="Droid Serif"/>
                <a:cs typeface="Droid Serif"/>
                <a:sym typeface="Droid Serif"/>
              </a:rPr>
              <a:t>Test data for Kelston versus that of competitors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1441</Words>
  <Application>Microsoft Macintosh PowerPoint</Application>
  <PresentationFormat>Custom</PresentationFormat>
  <Paragraphs>74</Paragraphs>
  <Slides>10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Montserrat Classic Bold</vt:lpstr>
      <vt:lpstr>Calibri</vt:lpstr>
      <vt:lpstr>Montserrat Classic</vt:lpstr>
      <vt:lpstr>Droid Serif Italics</vt:lpstr>
      <vt:lpstr>Droid Serif</vt:lpstr>
      <vt:lpstr>Arial</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UX for Kelston Marketing</dc:title>
  <cp:lastModifiedBy>Robert Warren</cp:lastModifiedBy>
  <cp:revision>2</cp:revision>
  <dcterms:created xsi:type="dcterms:W3CDTF">2006-08-16T00:00:00Z</dcterms:created>
  <dcterms:modified xsi:type="dcterms:W3CDTF">2025-05-19T03:28:24Z</dcterms:modified>
  <dc:identifier>DAGn2ERXKjw</dc:identifier>
</cp:coreProperties>
</file>